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4"/>
  </p:notesMasterIdLst>
  <p:sldIdLst>
    <p:sldId id="262" r:id="rId2"/>
    <p:sldId id="281" r:id="rId3"/>
    <p:sldId id="256" r:id="rId4"/>
    <p:sldId id="289" r:id="rId5"/>
    <p:sldId id="261" r:id="rId6"/>
    <p:sldId id="297" r:id="rId7"/>
    <p:sldId id="296" r:id="rId8"/>
    <p:sldId id="292" r:id="rId9"/>
    <p:sldId id="293" r:id="rId10"/>
    <p:sldId id="294" r:id="rId11"/>
    <p:sldId id="295" r:id="rId12"/>
    <p:sldId id="298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rian Edward Haggard" initials="BEH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C4545"/>
    <a:srgbClr val="41830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83" autoAdjust="0"/>
    <p:restoredTop sz="94729" autoAdjust="0"/>
  </p:normalViewPr>
  <p:slideViewPr>
    <p:cSldViewPr>
      <p:cViewPr varScale="1">
        <p:scale>
          <a:sx n="67" d="100"/>
          <a:sy n="67" d="100"/>
        </p:scale>
        <p:origin x="-149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A0DD11-2852-4526-89EE-3B2481E145E2}" type="datetimeFigureOut">
              <a:rPr lang="en-US" smtClean="0"/>
              <a:pPr/>
              <a:t>10/4/2010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FF6ED9-B0FC-4EB8-BFE6-8F676CD1C8D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835007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FF6ED9-B0FC-4EB8-BFE6-8F676CD1C8D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FF6ED9-B0FC-4EB8-BFE6-8F676CD1C8D5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FF6ED9-B0FC-4EB8-BFE6-8F676CD1C8D5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FF6ED9-B0FC-4EB8-BFE6-8F676CD1C8D5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FF6ED9-B0FC-4EB8-BFE6-8F676CD1C8D5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FF6ED9-B0FC-4EB8-BFE6-8F676CD1C8D5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FF6ED9-B0FC-4EB8-BFE6-8F676CD1C8D5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FF6ED9-B0FC-4EB8-BFE6-8F676CD1C8D5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FF6ED9-B0FC-4EB8-BFE6-8F676CD1C8D5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FF6ED9-B0FC-4EB8-BFE6-8F676CD1C8D5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FF6ED9-B0FC-4EB8-BFE6-8F676CD1C8D5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FF6ED9-B0FC-4EB8-BFE6-8F676CD1C8D5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E03D2C6-D7A6-4E6B-BB06-A2BC6C61EEB6}" type="datetimeFigureOut">
              <a:rPr lang="en-US" smtClean="0"/>
              <a:pPr/>
              <a:t>10/4/2010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A316CBD-BBEC-4756-B8DB-6E9EC2260C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E03D2C6-D7A6-4E6B-BB06-A2BC6C61EEB6}" type="datetimeFigureOut">
              <a:rPr lang="en-US" smtClean="0"/>
              <a:pPr/>
              <a:t>10/4/2010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A316CBD-BBEC-4756-B8DB-6E9EC2260C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E03D2C6-D7A6-4E6B-BB06-A2BC6C61EEB6}" type="datetimeFigureOut">
              <a:rPr lang="en-US" smtClean="0"/>
              <a:pPr/>
              <a:t>10/4/2010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A316CBD-BBEC-4756-B8DB-6E9EC2260C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3D2C6-D7A6-4E6B-BB06-A2BC6C61EEB6}" type="datetimeFigureOut">
              <a:rPr lang="en-US" smtClean="0"/>
              <a:pPr/>
              <a:t>10/4/2010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16CBD-BBEC-4756-B8DB-6E9EC2260C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E03D2C6-D7A6-4E6B-BB06-A2BC6C61EEB6}" type="datetimeFigureOut">
              <a:rPr lang="en-US" smtClean="0"/>
              <a:pPr/>
              <a:t>10/4/2010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A316CBD-BBEC-4756-B8DB-6E9EC2260C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E03D2C6-D7A6-4E6B-BB06-A2BC6C61EEB6}" type="datetimeFigureOut">
              <a:rPr lang="en-US" smtClean="0"/>
              <a:pPr/>
              <a:t>10/4/2010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A316CBD-BBEC-4756-B8DB-6E9EC2260C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E03D2C6-D7A6-4E6B-BB06-A2BC6C61EEB6}" type="datetimeFigureOut">
              <a:rPr lang="en-US" smtClean="0"/>
              <a:pPr/>
              <a:t>10/4/2010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A316CBD-BBEC-4756-B8DB-6E9EC2260C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E03D2C6-D7A6-4E6B-BB06-A2BC6C61EEB6}" type="datetimeFigureOut">
              <a:rPr lang="en-US" smtClean="0"/>
              <a:pPr/>
              <a:t>10/4/2010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A316CBD-BBEC-4756-B8DB-6E9EC2260C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E03D2C6-D7A6-4E6B-BB06-A2BC6C61EEB6}" type="datetimeFigureOut">
              <a:rPr lang="en-US" smtClean="0"/>
              <a:pPr/>
              <a:t>10/4/2010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A316CBD-BBEC-4756-B8DB-6E9EC2260C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E03D2C6-D7A6-4E6B-BB06-A2BC6C61EEB6}" type="datetimeFigureOut">
              <a:rPr lang="en-US" smtClean="0"/>
              <a:pPr/>
              <a:t>10/4/2010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A316CBD-BBEC-4756-B8DB-6E9EC2260CB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E03D2C6-D7A6-4E6B-BB06-A2BC6C61EEB6}" type="datetimeFigureOut">
              <a:rPr lang="en-US" smtClean="0"/>
              <a:pPr/>
              <a:t>10/4/2010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A316CBD-BBEC-4756-B8DB-6E9EC2260C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E03D2C6-D7A6-4E6B-BB06-A2BC6C61EEB6}" type="datetimeFigureOut">
              <a:rPr lang="en-US" smtClean="0"/>
              <a:pPr/>
              <a:t>10/4/2010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A316CBD-BBEC-4756-B8DB-6E9EC2260C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1E03D2C6-D7A6-4E6B-BB06-A2BC6C61EEB6}" type="datetimeFigureOut">
              <a:rPr lang="en-US" smtClean="0"/>
              <a:pPr/>
              <a:t>10/4/2010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6A316CBD-BBEC-4756-B8DB-6E9EC2260CB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32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  <p:sldLayoutId id="2147483731" r:id="rId12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9.wmf"/><Relationship Id="rId5" Type="http://schemas.openxmlformats.org/officeDocument/2006/relationships/image" Target="../media/image8.wmf"/><Relationship Id="rId4" Type="http://schemas.openxmlformats.org/officeDocument/2006/relationships/image" Target="../media/image7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k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3344" y="3188208"/>
            <a:ext cx="4283456" cy="3212592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143000"/>
            <a:ext cx="7772400" cy="1771650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Water Quality Monitoring and Constituent Load Estimation in the Kings River near Berryville, Arkansas 2009</a:t>
            </a:r>
            <a:endParaRPr lang="en-US" sz="3600" b="1" dirty="0">
              <a:solidFill>
                <a:schemeClr val="bg1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43400" y="3962400"/>
            <a:ext cx="4267200" cy="1752600"/>
          </a:xfrm>
        </p:spPr>
        <p:txBody>
          <a:bodyPr>
            <a:normAutofit lnSpcReduction="10000"/>
          </a:bodyPr>
          <a:lstStyle/>
          <a:p>
            <a:r>
              <a:rPr lang="en-US" sz="2000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Brian E. Haggard</a:t>
            </a:r>
          </a:p>
          <a:p>
            <a:endParaRPr lang="en-US" sz="1800" b="1" dirty="0" smtClean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1600" b="1" i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Arkansas Water Resources Center</a:t>
            </a:r>
          </a:p>
          <a:p>
            <a:r>
              <a:rPr lang="en-US" sz="1600" b="1" i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UA Division of Agriculture</a:t>
            </a:r>
          </a:p>
          <a:p>
            <a:endParaRPr lang="en-US" sz="1600" b="1" dirty="0" smtClean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1600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Funded by ANRC through                   Kings River Watershed Partnership</a:t>
            </a:r>
            <a:endParaRPr lang="en-US" sz="1600" b="1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r3.jpg"/>
          <p:cNvPicPr>
            <a:picLocks noChangeAspect="1"/>
          </p:cNvPicPr>
          <p:nvPr/>
        </p:nvPicPr>
        <p:blipFill>
          <a:blip r:embed="rId3" cstate="print"/>
          <a:srcRect r="13333" b="14575"/>
          <a:stretch>
            <a:fillRect/>
          </a:stretch>
        </p:blipFill>
        <p:spPr>
          <a:xfrm>
            <a:off x="0" y="0"/>
            <a:ext cx="9264792" cy="684907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752600"/>
            <a:ext cx="8077200" cy="114300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2009 Summary:</a:t>
            </a:r>
            <a:r>
              <a:rPr lang="en-US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Loads and Flow-Weighted Concentrations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52400" y="3124200"/>
          <a:ext cx="89916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800"/>
                <a:gridCol w="1143000"/>
                <a:gridCol w="1143000"/>
                <a:gridCol w="821264"/>
                <a:gridCol w="948266"/>
                <a:gridCol w="948266"/>
                <a:gridCol w="948266"/>
                <a:gridCol w="948266"/>
                <a:gridCol w="1405472"/>
              </a:tblGrid>
              <a:tr h="370840"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 smtClean="0"/>
                        <a:t>Cl</a:t>
                      </a:r>
                      <a:endParaRPr lang="en-US" sz="12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SO</a:t>
                      </a:r>
                      <a:r>
                        <a:rPr lang="en-US" sz="1200" baseline="-25000" dirty="0" smtClean="0"/>
                        <a:t>4</a:t>
                      </a:r>
                      <a:endParaRPr lang="en-US" sz="1200" baseline="-250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NH</a:t>
                      </a:r>
                      <a:r>
                        <a:rPr lang="en-US" sz="1200" baseline="-25000" dirty="0" smtClean="0"/>
                        <a:t>3</a:t>
                      </a:r>
                      <a:r>
                        <a:rPr lang="en-US" sz="1200" dirty="0" smtClean="0"/>
                        <a:t>-N</a:t>
                      </a:r>
                      <a:endParaRPr lang="en-US" sz="12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NO</a:t>
                      </a:r>
                      <a:r>
                        <a:rPr lang="en-US" sz="1200" baseline="-25000" dirty="0" smtClean="0"/>
                        <a:t>3</a:t>
                      </a:r>
                      <a:r>
                        <a:rPr lang="en-US" sz="1200" dirty="0" smtClean="0"/>
                        <a:t>-N</a:t>
                      </a:r>
                      <a:endParaRPr lang="en-US" sz="12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SRP</a:t>
                      </a:r>
                      <a:endParaRPr lang="en-US" sz="12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TN</a:t>
                      </a:r>
                      <a:endParaRPr lang="en-US" sz="12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TP</a:t>
                      </a:r>
                      <a:endParaRPr lang="en-US" sz="12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TSS</a:t>
                      </a:r>
                      <a:endParaRPr lang="en-US" sz="12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tabLst/>
                      </a:pPr>
                      <a:r>
                        <a:rPr lang="en-US" sz="1200" dirty="0" smtClean="0">
                          <a:solidFill>
                            <a:schemeClr val="bg2"/>
                          </a:solidFill>
                        </a:rPr>
                        <a:t>Loads</a:t>
                      </a:r>
                      <a:endParaRPr lang="en-US" sz="1200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2"/>
                          </a:solidFill>
                        </a:rPr>
                        <a:t>2,156,000</a:t>
                      </a:r>
                      <a:endParaRPr lang="en-US" sz="1400" b="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2"/>
                          </a:solidFill>
                        </a:rPr>
                        <a:t>4,170,000</a:t>
                      </a:r>
                      <a:endParaRPr lang="en-US" sz="1400" b="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2"/>
                          </a:solidFill>
                        </a:rPr>
                        <a:t>47,000</a:t>
                      </a:r>
                      <a:endParaRPr lang="en-US" sz="1400" b="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2"/>
                          </a:solidFill>
                        </a:rPr>
                        <a:t>663,000</a:t>
                      </a:r>
                      <a:endParaRPr lang="en-US" sz="1400" b="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2"/>
                          </a:solidFill>
                        </a:rPr>
                        <a:t>51,000</a:t>
                      </a:r>
                      <a:endParaRPr lang="en-US" sz="1400" b="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2"/>
                          </a:solidFill>
                        </a:rPr>
                        <a:t>920,000</a:t>
                      </a:r>
                      <a:endParaRPr lang="en-US" sz="1400" b="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2"/>
                          </a:solidFill>
                        </a:rPr>
                        <a:t>250,000</a:t>
                      </a:r>
                      <a:endParaRPr lang="en-US" sz="1400" b="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2"/>
                          </a:solidFill>
                        </a:rPr>
                        <a:t>169,710,000</a:t>
                      </a:r>
                      <a:endParaRPr lang="en-US" sz="1400" b="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bg2"/>
                          </a:solidFill>
                        </a:rPr>
                        <a:t>FWC</a:t>
                      </a:r>
                      <a:endParaRPr lang="en-US" sz="1200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bg2"/>
                          </a:solidFill>
                        </a:rPr>
                        <a:t>3.05</a:t>
                      </a:r>
                      <a:endParaRPr lang="en-US" sz="1400" b="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bg2"/>
                          </a:solidFill>
                        </a:rPr>
                        <a:t>5.05</a:t>
                      </a:r>
                      <a:endParaRPr lang="en-US" sz="1400" b="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bg2"/>
                          </a:solidFill>
                        </a:rPr>
                        <a:t>0.06</a:t>
                      </a:r>
                      <a:endParaRPr lang="en-US" sz="1400" b="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bg2"/>
                          </a:solidFill>
                        </a:rPr>
                        <a:t>0.80</a:t>
                      </a:r>
                      <a:endParaRPr lang="en-US" sz="1400" b="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bg2"/>
                          </a:solidFill>
                        </a:rPr>
                        <a:t>0.06</a:t>
                      </a:r>
                      <a:endParaRPr lang="en-US" sz="1400" b="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bg2"/>
                          </a:solidFill>
                        </a:rPr>
                        <a:t>1.11</a:t>
                      </a:r>
                      <a:endParaRPr lang="en-US" sz="1400" b="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bg2"/>
                          </a:solidFill>
                        </a:rPr>
                        <a:t>0.30</a:t>
                      </a:r>
                      <a:endParaRPr lang="en-US" sz="1400" b="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bg2"/>
                          </a:solidFill>
                        </a:rPr>
                        <a:t>206</a:t>
                      </a:r>
                      <a:endParaRPr lang="en-US" sz="1400" b="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533400" y="2057400"/>
            <a:ext cx="4572000" cy="1143000"/>
          </a:xfrm>
          <a:prstGeom prst="rect">
            <a:avLst/>
          </a:prstGeom>
        </p:spPr>
        <p:txBody>
          <a:bodyPr vert="horz" lIns="45720" rIns="45720" bIns="4572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Water samples were collected at the Kings River near Berryville,</a:t>
            </a:r>
            <a:r>
              <a:rPr kumimoji="0" lang="en-US" sz="3200" b="1" i="0" u="none" strike="noStrike" kern="1200" cap="none" spc="0" normalizeH="0" noProof="0" dirty="0" smtClean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Arkansas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1000" y="3657600"/>
            <a:ext cx="5029200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>
              <a:buFont typeface="Arial" pitchFamily="34" charset="0"/>
              <a:buChar char="•"/>
            </a:pPr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Stage was recorded in 30 min intervals by the USGS to estimate discharge</a:t>
            </a:r>
          </a:p>
          <a:p>
            <a:pPr marL="231775" indent="-231775"/>
            <a:endParaRPr lang="en-US" sz="1000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marL="231775" indent="-231775">
              <a:buFont typeface="Arial" pitchFamily="34" charset="0"/>
              <a:buChar char="•"/>
            </a:pPr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Water samples were collected once a week and targeted storm events</a:t>
            </a:r>
          </a:p>
          <a:p>
            <a:pPr marL="231775" indent="-231775"/>
            <a:endParaRPr lang="en-US" sz="1000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marL="231775" indent="-231775">
              <a:buFont typeface="Arial" pitchFamily="34" charset="0"/>
              <a:buChar char="•"/>
            </a:pPr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Water samples were analyzed for nitrate-N, ammonia-N, total N, total P, soluble 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</a:rPr>
              <a:t>r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eactive P, total 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</a:rPr>
              <a:t>s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uspended 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</a:rPr>
              <a:t>s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olids, sulfate and chloride </a:t>
            </a:r>
            <a:endParaRPr lang="en-US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28" name="Picture 27" descr="map of watershed from FTN"/>
          <p:cNvPicPr/>
          <p:nvPr/>
        </p:nvPicPr>
        <p:blipFill>
          <a:blip r:embed="rId3" cstate="print"/>
          <a:srcRect b="11379"/>
          <a:stretch>
            <a:fillRect/>
          </a:stretch>
        </p:blipFill>
        <p:spPr bwMode="auto">
          <a:xfrm>
            <a:off x="5410200" y="685800"/>
            <a:ext cx="3060065" cy="5562600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9" name="Oval 28"/>
          <p:cNvSpPr/>
          <p:nvPr/>
        </p:nvSpPr>
        <p:spPr>
          <a:xfrm>
            <a:off x="6248400" y="22860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6400800" y="2133600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2"/>
                </a:solidFill>
              </a:rPr>
              <a:t>Sampling Location</a:t>
            </a:r>
            <a:endParaRPr lang="en-US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 noGrp="1"/>
          </p:cNvSpPr>
          <p:nvPr>
            <p:ph idx="1"/>
          </p:nvPr>
        </p:nvSpPr>
        <p:spPr>
          <a:xfrm>
            <a:off x="502920" y="530352"/>
            <a:ext cx="8183880" cy="16794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Load Determination</a:t>
            </a:r>
            <a:r>
              <a:rPr kumimoji="0" lang="en-US" sz="4400" b="1" i="0" u="none" strike="noStrike" kern="1200" cap="none" spc="0" normalizeH="0" noProof="0" dirty="0" smtClean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&amp; Mean Concentration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400" y="2286000"/>
            <a:ext cx="8001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</a:rPr>
              <a:t>Linear regression was used to determine the relationship between daily load, flow and seasonal factors:</a:t>
            </a:r>
          </a:p>
          <a:p>
            <a:pPr lvl="1" algn="ctr"/>
            <a:r>
              <a:rPr lang="en-US" sz="2000" dirty="0" err="1" smtClean="0">
                <a:solidFill>
                  <a:schemeClr val="accent3">
                    <a:lumMod val="75000"/>
                  </a:schemeClr>
                </a:solidFill>
              </a:rPr>
              <a:t>ln</a:t>
            </a:r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</a:rPr>
              <a:t>(</a:t>
            </a:r>
            <a:r>
              <a:rPr lang="en-US" sz="2000" dirty="0" err="1" smtClean="0">
                <a:solidFill>
                  <a:schemeClr val="accent3">
                    <a:lumMod val="75000"/>
                  </a:schemeClr>
                </a:solidFill>
              </a:rPr>
              <a:t>L</a:t>
            </a:r>
            <a:r>
              <a:rPr lang="en-US" sz="2000" baseline="-25000" dirty="0" err="1" smtClean="0">
                <a:solidFill>
                  <a:schemeClr val="accent3">
                    <a:lumMod val="75000"/>
                  </a:schemeClr>
                </a:solidFill>
              </a:rPr>
              <a:t>d</a:t>
            </a:r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</a:rPr>
              <a:t>) = </a:t>
            </a:r>
            <a:r>
              <a:rPr lang="el-GR" sz="2000" dirty="0" smtClean="0">
                <a:solidFill>
                  <a:schemeClr val="accent3">
                    <a:lumMod val="75000"/>
                  </a:schemeClr>
                </a:solidFill>
                <a:latin typeface="Calibri"/>
              </a:rPr>
              <a:t>β</a:t>
            </a:r>
            <a:r>
              <a:rPr lang="en-US" sz="2000" baseline="-25000" dirty="0" smtClean="0">
                <a:solidFill>
                  <a:schemeClr val="accent3">
                    <a:lumMod val="75000"/>
                  </a:schemeClr>
                </a:solidFill>
                <a:latin typeface="Calibri"/>
              </a:rPr>
              <a:t>o</a:t>
            </a:r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  <a:latin typeface="Calibri"/>
              </a:rPr>
              <a:t> + </a:t>
            </a:r>
            <a:r>
              <a:rPr lang="el-GR" sz="2000" dirty="0" smtClean="0">
                <a:solidFill>
                  <a:schemeClr val="accent3">
                    <a:lumMod val="75000"/>
                  </a:schemeClr>
                </a:solidFill>
                <a:latin typeface="Calibri"/>
              </a:rPr>
              <a:t>β</a:t>
            </a:r>
            <a:r>
              <a:rPr lang="en-US" sz="2000" baseline="-25000" dirty="0" smtClean="0">
                <a:solidFill>
                  <a:schemeClr val="accent3">
                    <a:lumMod val="75000"/>
                  </a:schemeClr>
                </a:solidFill>
                <a:latin typeface="Calibri"/>
              </a:rPr>
              <a:t>1</a:t>
            </a:r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  <a:latin typeface="Calibri"/>
              </a:rPr>
              <a:t>ln(</a:t>
            </a:r>
            <a:r>
              <a:rPr lang="en-US" sz="2000" dirty="0" err="1" smtClean="0">
                <a:solidFill>
                  <a:schemeClr val="accent3">
                    <a:lumMod val="75000"/>
                  </a:schemeClr>
                </a:solidFill>
                <a:latin typeface="Calibri"/>
              </a:rPr>
              <a:t>Q</a:t>
            </a:r>
            <a:r>
              <a:rPr lang="en-US" sz="2000" baseline="-25000" dirty="0" err="1" smtClean="0">
                <a:solidFill>
                  <a:schemeClr val="accent3">
                    <a:lumMod val="75000"/>
                  </a:schemeClr>
                </a:solidFill>
                <a:latin typeface="Calibri"/>
              </a:rPr>
              <a:t>d</a:t>
            </a:r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  <a:latin typeface="Calibri"/>
              </a:rPr>
              <a:t>)</a:t>
            </a:r>
          </a:p>
          <a:p>
            <a:pPr lvl="1" algn="ctr"/>
            <a:r>
              <a:rPr lang="en-US" sz="2000" i="1" dirty="0" smtClean="0">
                <a:solidFill>
                  <a:schemeClr val="accent3">
                    <a:lumMod val="75000"/>
                  </a:schemeClr>
                </a:solidFill>
                <a:latin typeface="Calibri"/>
              </a:rPr>
              <a:t>—or—</a:t>
            </a:r>
          </a:p>
          <a:p>
            <a:pPr lvl="1" algn="ctr"/>
            <a:r>
              <a:rPr lang="en-US" sz="2000" dirty="0" err="1" smtClean="0">
                <a:solidFill>
                  <a:schemeClr val="accent3">
                    <a:lumMod val="75000"/>
                  </a:schemeClr>
                </a:solidFill>
              </a:rPr>
              <a:t>ln</a:t>
            </a:r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</a:rPr>
              <a:t>(L</a:t>
            </a:r>
            <a:r>
              <a:rPr lang="en-US" sz="2000" baseline="-25000" dirty="0" smtClean="0">
                <a:solidFill>
                  <a:schemeClr val="accent3">
                    <a:lumMod val="75000"/>
                  </a:schemeClr>
                </a:solidFill>
              </a:rPr>
              <a:t>d</a:t>
            </a:r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</a:rPr>
              <a:t>) = </a:t>
            </a:r>
            <a:r>
              <a:rPr lang="el-GR" sz="2000" dirty="0" smtClean="0">
                <a:solidFill>
                  <a:schemeClr val="accent3">
                    <a:lumMod val="75000"/>
                  </a:schemeClr>
                </a:solidFill>
                <a:latin typeface="Calibri"/>
              </a:rPr>
              <a:t>β</a:t>
            </a:r>
            <a:r>
              <a:rPr lang="en-US" sz="2000" baseline="-25000" dirty="0" smtClean="0">
                <a:solidFill>
                  <a:schemeClr val="accent3">
                    <a:lumMod val="75000"/>
                  </a:schemeClr>
                </a:solidFill>
                <a:latin typeface="Calibri"/>
              </a:rPr>
              <a:t>o</a:t>
            </a:r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  <a:latin typeface="Calibri"/>
              </a:rPr>
              <a:t> + </a:t>
            </a:r>
            <a:r>
              <a:rPr lang="el-GR" sz="2000" dirty="0" smtClean="0">
                <a:solidFill>
                  <a:schemeClr val="accent3">
                    <a:lumMod val="75000"/>
                  </a:schemeClr>
                </a:solidFill>
                <a:latin typeface="Calibri"/>
              </a:rPr>
              <a:t>β</a:t>
            </a:r>
            <a:r>
              <a:rPr lang="en-US" sz="2000" baseline="-25000" dirty="0" smtClean="0">
                <a:solidFill>
                  <a:schemeClr val="accent3">
                    <a:lumMod val="75000"/>
                  </a:schemeClr>
                </a:solidFill>
                <a:latin typeface="Calibri"/>
              </a:rPr>
              <a:t>1</a:t>
            </a:r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  <a:latin typeface="Calibri"/>
              </a:rPr>
              <a:t>ln(</a:t>
            </a:r>
            <a:r>
              <a:rPr lang="en-US" sz="2000" dirty="0" err="1" smtClean="0">
                <a:solidFill>
                  <a:schemeClr val="accent3">
                    <a:lumMod val="75000"/>
                  </a:schemeClr>
                </a:solidFill>
                <a:latin typeface="Calibri"/>
              </a:rPr>
              <a:t>Q</a:t>
            </a:r>
            <a:r>
              <a:rPr lang="en-US" sz="2000" baseline="-25000" dirty="0" err="1" smtClean="0">
                <a:solidFill>
                  <a:schemeClr val="accent3">
                    <a:lumMod val="75000"/>
                  </a:schemeClr>
                </a:solidFill>
                <a:latin typeface="Calibri"/>
              </a:rPr>
              <a:t>d</a:t>
            </a:r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  <a:latin typeface="Calibri"/>
              </a:rPr>
              <a:t>) + </a:t>
            </a:r>
            <a:r>
              <a:rPr lang="el-GR" sz="2000" dirty="0" smtClean="0">
                <a:solidFill>
                  <a:schemeClr val="accent3">
                    <a:lumMod val="75000"/>
                  </a:schemeClr>
                </a:solidFill>
                <a:latin typeface="Calibri"/>
              </a:rPr>
              <a:t>β</a:t>
            </a:r>
            <a:r>
              <a:rPr lang="en-US" sz="2000" baseline="-25000" dirty="0" smtClean="0">
                <a:solidFill>
                  <a:schemeClr val="accent3">
                    <a:lumMod val="75000"/>
                  </a:schemeClr>
                </a:solidFill>
                <a:latin typeface="Calibri"/>
              </a:rPr>
              <a:t>2</a:t>
            </a:r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  <a:latin typeface="Calibri"/>
              </a:rPr>
              <a:t>sin(2</a:t>
            </a:r>
            <a:r>
              <a:rPr lang="el-GR" sz="2000" dirty="0" smtClean="0">
                <a:solidFill>
                  <a:schemeClr val="accent3">
                    <a:lumMod val="75000"/>
                  </a:schemeClr>
                </a:solidFill>
                <a:latin typeface="Calibri"/>
              </a:rPr>
              <a:t>π</a:t>
            </a:r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  <a:latin typeface="Calibri"/>
              </a:rPr>
              <a:t>T) + </a:t>
            </a:r>
            <a:r>
              <a:rPr lang="el-GR" sz="2000" dirty="0" smtClean="0">
                <a:solidFill>
                  <a:schemeClr val="accent3">
                    <a:lumMod val="75000"/>
                  </a:schemeClr>
                </a:solidFill>
                <a:latin typeface="Calibri"/>
              </a:rPr>
              <a:t>β</a:t>
            </a:r>
            <a:r>
              <a:rPr lang="en-US" sz="2000" baseline="-25000" dirty="0" smtClean="0">
                <a:solidFill>
                  <a:schemeClr val="accent3">
                    <a:lumMod val="75000"/>
                  </a:schemeClr>
                </a:solidFill>
                <a:latin typeface="Calibri"/>
              </a:rPr>
              <a:t>3</a:t>
            </a:r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  <a:latin typeface="Calibri"/>
              </a:rPr>
              <a:t>cos(2</a:t>
            </a:r>
            <a:r>
              <a:rPr lang="el-GR" sz="2000" dirty="0" smtClean="0">
                <a:solidFill>
                  <a:schemeClr val="accent3">
                    <a:lumMod val="75000"/>
                  </a:schemeClr>
                </a:solidFill>
                <a:latin typeface="Calibri"/>
              </a:rPr>
              <a:t>π</a:t>
            </a:r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  <a:latin typeface="Calibri"/>
              </a:rPr>
              <a:t>T) </a:t>
            </a:r>
          </a:p>
          <a:p>
            <a:pPr marL="231775" indent="-231775"/>
            <a:endParaRPr lang="en-US" sz="1000" dirty="0" smtClean="0">
              <a:solidFill>
                <a:srgbClr val="4C4545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4572000"/>
            <a:ext cx="8229600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</a:rPr>
              <a:t>BCF was used to remove bias from log transformations:</a:t>
            </a:r>
          </a:p>
          <a:p>
            <a:pPr marL="231775" indent="-231775"/>
            <a:endParaRPr lang="en-US" sz="10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231775" indent="-231775"/>
            <a:endParaRPr lang="en-US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231775" indent="-231775"/>
            <a:endParaRPr lang="en-US" sz="1000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3505200" y="5105400"/>
          <a:ext cx="2133600" cy="7416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952500"/>
                <a:gridCol w="1181100"/>
              </a:tblGrid>
              <a:tr h="370840">
                <a:tc rowSpan="2">
                  <a:txBody>
                    <a:bodyPr/>
                    <a:lstStyle/>
                    <a:p>
                      <a:endParaRPr lang="en-US" sz="1000" b="0" dirty="0" smtClean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  <a:p>
                      <a:pPr algn="r"/>
                      <a:r>
                        <a:rPr lang="en-US" b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BCF=</a:t>
                      </a:r>
                      <a:endParaRPr lang="en-US" b="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∑e</a:t>
                      </a:r>
                      <a:r>
                        <a:rPr lang="en-US" b="0" baseline="300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R</a:t>
                      </a:r>
                      <a:endParaRPr lang="en-US" b="0" baseline="300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n</a:t>
                      </a:r>
                      <a:endParaRPr lang="en-US" b="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81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533400" y="3227832"/>
            <a:ext cx="8077200" cy="246888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685800" y="685800"/>
            <a:ext cx="7772400" cy="1143000"/>
          </a:xfrm>
          <a:prstGeom prst="rect">
            <a:avLst/>
          </a:prstGeom>
        </p:spPr>
        <p:txBody>
          <a:bodyPr vert="horz" lIns="45720" rIns="45720" bIns="4572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Some constituents exhibited</a:t>
            </a:r>
            <a:r>
              <a:rPr kumimoji="0" lang="en-US" sz="3200" b="1" i="0" u="none" strike="noStrike" kern="1200" cap="none" spc="0" normalizeH="0" noProof="0" dirty="0" smtClean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seasonal effects…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33400" y="3685032"/>
            <a:ext cx="8077200" cy="246888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533400" y="4629912"/>
            <a:ext cx="8077200" cy="246888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533400" y="4858512"/>
            <a:ext cx="8077200" cy="246888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1"/>
          <p:cNvPicPr>
            <a:picLocks noChangeAspect="1" noChangeArrowheads="1"/>
          </p:cNvPicPr>
          <p:nvPr/>
        </p:nvPicPr>
        <p:blipFill>
          <a:blip r:embed="rId3" cstate="print"/>
          <a:srcRect r="11111" b="10430"/>
          <a:stretch>
            <a:fillRect/>
          </a:stretch>
        </p:blipFill>
        <p:spPr bwMode="auto">
          <a:xfrm>
            <a:off x="381000" y="2057400"/>
            <a:ext cx="8229600" cy="34534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762000" y="609600"/>
            <a:ext cx="7772400" cy="1143000"/>
          </a:xfrm>
          <a:prstGeom prst="rect">
            <a:avLst/>
          </a:prstGeom>
        </p:spPr>
        <p:txBody>
          <a:bodyPr vert="horz" lIns="45720" rIns="45720" bIns="4572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And, some constituents</a:t>
            </a:r>
            <a:r>
              <a:rPr kumimoji="0" lang="en-US" sz="3200" b="1" i="0" u="none" strike="noStrike" kern="1200" cap="none" spc="0" normalizeH="0" noProof="0" dirty="0" smtClean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required hydrograph separation…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33400" y="2362200"/>
            <a:ext cx="8077200" cy="381000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33400" y="3276600"/>
            <a:ext cx="8077200" cy="457200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33400" y="3733800"/>
            <a:ext cx="8077200" cy="457200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533400" y="4191000"/>
            <a:ext cx="8077200" cy="457200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521208" y="4931664"/>
            <a:ext cx="8077200" cy="402336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3" cstate="print"/>
          <a:srcRect r="11111" b="10430"/>
          <a:stretch>
            <a:fillRect/>
          </a:stretch>
        </p:blipFill>
        <p:spPr bwMode="auto">
          <a:xfrm>
            <a:off x="381000" y="2057400"/>
            <a:ext cx="8229600" cy="34534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62050"/>
          </a:xfrm>
        </p:spPr>
        <p:txBody>
          <a:bodyPr>
            <a:noAutofit/>
          </a:bodyPr>
          <a:lstStyle/>
          <a:p>
            <a:pPr algn="ctr"/>
            <a:r>
              <a:rPr lang="en-US" sz="36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Daily Loads were variable…</a:t>
            </a:r>
            <a:endParaRPr lang="en-US" sz="3600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" name="Picture 12" descr="tn.WMF"/>
          <p:cNvPicPr>
            <a:picLocks/>
          </p:cNvPicPr>
          <p:nvPr/>
        </p:nvPicPr>
        <p:blipFill>
          <a:blip r:embed="rId3" cstate="print"/>
          <a:srcRect t="8104"/>
          <a:stretch>
            <a:fillRect/>
          </a:stretch>
        </p:blipFill>
        <p:spPr>
          <a:xfrm>
            <a:off x="609600" y="1371600"/>
            <a:ext cx="3959352" cy="2441448"/>
          </a:xfrm>
          <a:prstGeom prst="rect">
            <a:avLst/>
          </a:prstGeom>
        </p:spPr>
      </p:pic>
      <p:pic>
        <p:nvPicPr>
          <p:cNvPr id="15" name="Picture 14" descr="TP.WMF"/>
          <p:cNvPicPr>
            <a:picLocks/>
          </p:cNvPicPr>
          <p:nvPr/>
        </p:nvPicPr>
        <p:blipFill>
          <a:blip r:embed="rId4" cstate="print"/>
          <a:srcRect t="8104"/>
          <a:stretch>
            <a:fillRect/>
          </a:stretch>
        </p:blipFill>
        <p:spPr>
          <a:xfrm>
            <a:off x="4572000" y="1374648"/>
            <a:ext cx="3959352" cy="2441448"/>
          </a:xfrm>
          <a:prstGeom prst="rect">
            <a:avLst/>
          </a:prstGeom>
        </p:spPr>
      </p:pic>
      <p:pic>
        <p:nvPicPr>
          <p:cNvPr id="16" name="Picture 15" descr="cl.WMF"/>
          <p:cNvPicPr>
            <a:picLocks/>
          </p:cNvPicPr>
          <p:nvPr/>
        </p:nvPicPr>
        <p:blipFill>
          <a:blip r:embed="rId5" cstate="print"/>
          <a:srcRect t="6282"/>
          <a:stretch>
            <a:fillRect/>
          </a:stretch>
        </p:blipFill>
        <p:spPr>
          <a:xfrm>
            <a:off x="609600" y="3660648"/>
            <a:ext cx="3959352" cy="2441448"/>
          </a:xfrm>
          <a:prstGeom prst="rect">
            <a:avLst/>
          </a:prstGeom>
        </p:spPr>
      </p:pic>
      <p:pic>
        <p:nvPicPr>
          <p:cNvPr id="14" name="Picture 13" descr="tss.WMF"/>
          <p:cNvPicPr>
            <a:picLocks/>
          </p:cNvPicPr>
          <p:nvPr/>
        </p:nvPicPr>
        <p:blipFill>
          <a:blip r:embed="rId6" cstate="print"/>
          <a:srcRect t="8104"/>
          <a:stretch>
            <a:fillRect/>
          </a:stretch>
        </p:blipFill>
        <p:spPr>
          <a:xfrm>
            <a:off x="4575048" y="3660648"/>
            <a:ext cx="3959352" cy="24414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438150"/>
            <a:ext cx="8229600" cy="1162050"/>
          </a:xfrm>
        </p:spPr>
        <p:txBody>
          <a:bodyPr>
            <a:noAutofit/>
          </a:bodyPr>
          <a:lstStyle/>
          <a:p>
            <a:pPr algn="ctr"/>
            <a:r>
              <a:rPr lang="en-US" sz="36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Monthly Loads were least during late summer…</a:t>
            </a:r>
            <a:endParaRPr lang="en-US" sz="3600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609600" y="1676400"/>
            <a:ext cx="7921752" cy="4648200"/>
            <a:chOff x="609600" y="1676400"/>
            <a:chExt cx="7921752" cy="4648200"/>
          </a:xfrm>
        </p:grpSpPr>
        <p:pic>
          <p:nvPicPr>
            <p:cNvPr id="96262" name="Picture 6"/>
            <p:cNvPicPr>
              <a:picLocks noChangeArrowheads="1"/>
            </p:cNvPicPr>
            <p:nvPr/>
          </p:nvPicPr>
          <p:blipFill>
            <a:blip r:embed="rId3" cstate="print"/>
            <a:srcRect b="25094"/>
            <a:stretch>
              <a:fillRect/>
            </a:stretch>
          </p:blipFill>
          <p:spPr bwMode="auto">
            <a:xfrm>
              <a:off x="609600" y="1676400"/>
              <a:ext cx="3959352" cy="2057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96263" name="Picture 7"/>
            <p:cNvPicPr>
              <a:picLocks noChangeArrowheads="1"/>
            </p:cNvPicPr>
            <p:nvPr/>
          </p:nvPicPr>
          <p:blipFill>
            <a:blip r:embed="rId4" cstate="print"/>
            <a:srcRect b="25094"/>
            <a:stretch>
              <a:fillRect/>
            </a:stretch>
          </p:blipFill>
          <p:spPr bwMode="auto">
            <a:xfrm>
              <a:off x="4572000" y="1676400"/>
              <a:ext cx="3959352" cy="2057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96264" name="Picture 8"/>
            <p:cNvPicPr>
              <a:picLocks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572000" y="3733800"/>
              <a:ext cx="3959352" cy="2590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96265" name="Picture 9"/>
            <p:cNvPicPr>
              <a:picLocks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609600" y="3733800"/>
              <a:ext cx="3959352" cy="2590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13" name="Rectangle 12"/>
          <p:cNvSpPr/>
          <p:nvPr/>
        </p:nvSpPr>
        <p:spPr>
          <a:xfrm>
            <a:off x="1371600" y="1752600"/>
            <a:ext cx="3124200" cy="1905000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5334000" y="1752600"/>
            <a:ext cx="3124200" cy="1905000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371600" y="3733800"/>
            <a:ext cx="3124200" cy="1874520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334000" y="3733800"/>
            <a:ext cx="3124200" cy="1874520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1447800"/>
            <a:ext cx="8153400" cy="1143000"/>
          </a:xfrm>
          <a:prstGeom prst="rect">
            <a:avLst/>
          </a:prstGeom>
        </p:spPr>
        <p:txBody>
          <a:bodyPr vert="horz" lIns="45720" rIns="45720" bIns="4572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Phosphorus loads have been variable following the general trend in annual discharge.</a:t>
            </a:r>
            <a:b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381000" y="5638800"/>
            <a:ext cx="8458200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en-US" sz="600" b="0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909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2362200"/>
            <a:ext cx="7622601" cy="3749675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457200" y="1066800"/>
            <a:ext cx="8077200" cy="1143000"/>
          </a:xfrm>
          <a:prstGeom prst="rect">
            <a:avLst/>
          </a:prstGeom>
        </p:spPr>
        <p:txBody>
          <a:bodyPr vert="horz" lIns="45720" rIns="45720" bIns="4572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Nitrogen loads in 2009 were less than that observed in 2008,</a:t>
            </a:r>
            <a:r>
              <a:rPr kumimoji="0" lang="en-US" sz="3300" b="1" i="0" u="none" strike="noStrike" kern="1200" cap="none" spc="0" normalizeH="0" noProof="0" dirty="0" smtClean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even though discharge increased.</a:t>
            </a:r>
            <a:endParaRPr kumimoji="0" lang="en-US" sz="3300" b="1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806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2438400"/>
            <a:ext cx="7467600" cy="3621401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838200" y="1143000"/>
            <a:ext cx="7543800" cy="1143000"/>
          </a:xfrm>
          <a:prstGeom prst="rect">
            <a:avLst/>
          </a:prstGeom>
        </p:spPr>
        <p:txBody>
          <a:bodyPr vert="horz" lIns="45720" rIns="45720" bIns="4572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Total suspended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solids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loads in 2009 were similar to that observed in 2008.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01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8346" y="2514600"/>
            <a:ext cx="7321254" cy="3631771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514600"/>
            <a:ext cx="8183880" cy="25908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chemeClr val="bg2"/>
                </a:solidFill>
              </a:rPr>
              <a:t>The regressions used to estimate loads considered seasonal effects, where appropriate</a:t>
            </a:r>
          </a:p>
          <a:p>
            <a:pPr>
              <a:buNone/>
            </a:pPr>
            <a:endParaRPr lang="en-US" sz="1000" dirty="0" smtClean="0">
              <a:solidFill>
                <a:schemeClr val="bg2"/>
              </a:solidFill>
            </a:endParaRPr>
          </a:p>
          <a:p>
            <a:r>
              <a:rPr lang="en-US" dirty="0" smtClean="0">
                <a:solidFill>
                  <a:schemeClr val="bg2"/>
                </a:solidFill>
              </a:rPr>
              <a:t>And, this site also showed different relations between concentration and discharge at low and high flow</a:t>
            </a:r>
            <a:endParaRPr lang="en-US" dirty="0">
              <a:solidFill>
                <a:schemeClr val="bg2"/>
              </a:solidFill>
            </a:endParaRPr>
          </a:p>
        </p:txBody>
      </p:sp>
      <p:pic>
        <p:nvPicPr>
          <p:cNvPr id="4" name="Picture 3" descr="header.gif"/>
          <p:cNvPicPr>
            <a:picLocks noChangeAspect="1"/>
          </p:cNvPicPr>
          <p:nvPr/>
        </p:nvPicPr>
        <p:blipFill>
          <a:blip r:embed="rId3" cstate="print"/>
          <a:srcRect t="5660" b="47169"/>
          <a:stretch>
            <a:fillRect/>
          </a:stretch>
        </p:blipFill>
        <p:spPr bwMode="auto">
          <a:xfrm>
            <a:off x="1" y="5181600"/>
            <a:ext cx="91440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4"/>
          <p:cNvSpPr txBox="1">
            <a:spLocks/>
          </p:cNvSpPr>
          <p:nvPr/>
        </p:nvSpPr>
        <p:spPr>
          <a:xfrm>
            <a:off x="685800" y="609600"/>
            <a:ext cx="7772400" cy="1828800"/>
          </a:xfrm>
          <a:prstGeom prst="rect">
            <a:avLst/>
          </a:prstGeom>
        </p:spPr>
        <p:txBody>
          <a:bodyPr vert="horz" anchor="b">
            <a:normAutofit fontScale="900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The new monitoring program was successful at estimating loads at the</a:t>
            </a:r>
            <a:r>
              <a:rPr kumimoji="0" lang="en-US" sz="3400" b="1" i="0" u="none" strike="noStrike" kern="1200" cap="none" spc="0" normalizeH="0" noProof="0" dirty="0" smtClean="0">
                <a:ln>
                  <a:noFill/>
                </a:ln>
                <a:solidFill>
                  <a:schemeClr val="bg2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Kings River</a:t>
            </a:r>
            <a:r>
              <a:rPr kumimoji="0" lang="en-US" sz="3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.</a:t>
            </a:r>
            <a:br>
              <a:rPr kumimoji="0" lang="en-US" sz="3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endParaRPr kumimoji="0" lang="en-US" sz="3400" b="1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5180012"/>
            <a:ext cx="9144000" cy="1588"/>
          </a:xfrm>
          <a:prstGeom prst="line">
            <a:avLst/>
          </a:prstGeom>
          <a:ln w="889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Custom 5">
      <a:dk1>
        <a:srgbClr val="FFFFFF"/>
      </a:dk1>
      <a:lt1>
        <a:srgbClr val="FFFFFF"/>
      </a:lt1>
      <a:dk2>
        <a:srgbClr val="002142"/>
      </a:dk2>
      <a:lt2>
        <a:srgbClr val="002142"/>
      </a:lt2>
      <a:accent1>
        <a:srgbClr val="002142"/>
      </a:accent1>
      <a:accent2>
        <a:srgbClr val="0070C0"/>
      </a:accent2>
      <a:accent3>
        <a:srgbClr val="0058B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4495</TotalTime>
  <Words>325</Words>
  <Application>Microsoft Office PowerPoint</Application>
  <PresentationFormat>On-screen Show (4:3)</PresentationFormat>
  <Paragraphs>75</Paragraphs>
  <Slides>12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Aspect</vt:lpstr>
      <vt:lpstr>Water Quality Monitoring and Constituent Load Estimation in the Kings River near Berryville, Arkansas 2009</vt:lpstr>
      <vt:lpstr>2009 Summary: Loads and Flow-Weighted Concentrations</vt:lpstr>
      <vt:lpstr>Slide 3</vt:lpstr>
      <vt:lpstr>Slide 4</vt:lpstr>
      <vt:lpstr>Slide 5</vt:lpstr>
      <vt:lpstr>Slide 6</vt:lpstr>
      <vt:lpstr>Daily Loads were variable…</vt:lpstr>
      <vt:lpstr>Monthly Loads were least during late summer…</vt:lpstr>
      <vt:lpstr>Slide 9</vt:lpstr>
      <vt:lpstr>Slide 10</vt:lpstr>
      <vt:lpstr>Slide 11</vt:lpstr>
      <vt:lpstr>Slide 12</vt:lpstr>
    </vt:vector>
  </TitlesOfParts>
  <Company>University of Arkansas - Fayetteville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lbartsc</dc:creator>
  <cp:lastModifiedBy>UAEX</cp:lastModifiedBy>
  <cp:revision>171</cp:revision>
  <dcterms:created xsi:type="dcterms:W3CDTF">2008-07-15T21:57:58Z</dcterms:created>
  <dcterms:modified xsi:type="dcterms:W3CDTF">2010-10-04T19:51:20Z</dcterms:modified>
</cp:coreProperties>
</file>